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9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4/17/2018</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4/17/2018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4/17/2018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4/17/2018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4/17/2018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4/17/2018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4/17/2018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4/17/2018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4/17/2018</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5909" y="804018"/>
            <a:ext cx="10035269" cy="2988129"/>
          </a:xfrm>
        </p:spPr>
        <p:txBody>
          <a:bodyPr>
            <a:normAutofit/>
          </a:bodyPr>
          <a:lstStyle/>
          <a:p>
            <a:r>
              <a:rPr lang="en-US" sz="4200" dirty="0"/>
              <a:t>Fairfax County Contract 4400007825 </a:t>
            </a:r>
            <a:r>
              <a:rPr lang="en-US" sz="3600" dirty="0"/>
              <a:t>Next generation 911 </a:t>
            </a:r>
            <a:r>
              <a:rPr lang="en-US" sz="3600" dirty="0" err="1"/>
              <a:t>Esinet</a:t>
            </a:r>
            <a:r>
              <a:rPr lang="en-US" sz="3600" dirty="0"/>
              <a:t> and core services</a:t>
            </a:r>
          </a:p>
        </p:txBody>
      </p:sp>
    </p:spTree>
    <p:extLst>
      <p:ext uri="{BB962C8B-B14F-4D97-AF65-F5344CB8AC3E}">
        <p14:creationId xmlns:p14="http://schemas.microsoft.com/office/powerpoint/2010/main" val="619178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Solicitation &amp; selection process</a:t>
            </a:r>
          </a:p>
        </p:txBody>
      </p:sp>
      <p:sp>
        <p:nvSpPr>
          <p:cNvPr id="3" name="Content Placeholder 2"/>
          <p:cNvSpPr>
            <a:spLocks noGrp="1"/>
          </p:cNvSpPr>
          <p:nvPr>
            <p:ph idx="1"/>
          </p:nvPr>
        </p:nvSpPr>
        <p:spPr>
          <a:xfrm>
            <a:off x="1141412" y="2097088"/>
            <a:ext cx="9905999" cy="3694113"/>
          </a:xfrm>
        </p:spPr>
        <p:txBody>
          <a:bodyPr>
            <a:normAutofit fontScale="92500" lnSpcReduction="20000"/>
          </a:bodyPr>
          <a:lstStyle/>
          <a:p>
            <a:r>
              <a:rPr lang="en-US" dirty="0"/>
              <a:t>Lead Agency:  Fairfax County, VA</a:t>
            </a:r>
          </a:p>
          <a:p>
            <a:r>
              <a:rPr lang="en-US" dirty="0"/>
              <a:t>Advertised on </a:t>
            </a:r>
            <a:r>
              <a:rPr lang="en-US" dirty="0" err="1"/>
              <a:t>eVA</a:t>
            </a:r>
            <a:r>
              <a:rPr lang="en-US" dirty="0"/>
              <a:t> and Fairfax County solicitation website.</a:t>
            </a:r>
          </a:p>
          <a:p>
            <a:r>
              <a:rPr lang="en-US" dirty="0"/>
              <a:t>Responses Received:  5</a:t>
            </a:r>
          </a:p>
          <a:p>
            <a:r>
              <a:rPr lang="en-US" dirty="0"/>
              <a:t>A regional evaluation team</a:t>
            </a:r>
          </a:p>
          <a:p>
            <a:pPr lvl="1"/>
            <a:r>
              <a:rPr lang="en-US" dirty="0"/>
              <a:t>Fairfax County</a:t>
            </a:r>
          </a:p>
          <a:p>
            <a:pPr lvl="1"/>
            <a:r>
              <a:rPr lang="en-US" dirty="0"/>
              <a:t>Prince William County</a:t>
            </a:r>
          </a:p>
          <a:p>
            <a:pPr lvl="1"/>
            <a:r>
              <a:rPr lang="en-US" dirty="0"/>
              <a:t>City of Alexandria</a:t>
            </a:r>
          </a:p>
          <a:p>
            <a:pPr lvl="1"/>
            <a:r>
              <a:rPr lang="en-US" dirty="0"/>
              <a:t>Charles County</a:t>
            </a:r>
          </a:p>
          <a:p>
            <a:pPr lvl="1"/>
            <a:r>
              <a:rPr lang="en-US" dirty="0"/>
              <a:t>Montgomery County </a:t>
            </a:r>
          </a:p>
          <a:p>
            <a:pPr lvl="1"/>
            <a:endParaRPr lang="en-US" dirty="0"/>
          </a:p>
          <a:p>
            <a:endParaRPr lang="en-US" dirty="0"/>
          </a:p>
        </p:txBody>
      </p:sp>
    </p:spTree>
    <p:extLst>
      <p:ext uri="{BB962C8B-B14F-4D97-AF65-F5344CB8AC3E}">
        <p14:creationId xmlns:p14="http://schemas.microsoft.com/office/powerpoint/2010/main" val="1206898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Cooperative procurement</a:t>
            </a:r>
          </a:p>
        </p:txBody>
      </p:sp>
      <p:sp>
        <p:nvSpPr>
          <p:cNvPr id="3" name="Content Placeholder 2"/>
          <p:cNvSpPr>
            <a:spLocks noGrp="1"/>
          </p:cNvSpPr>
          <p:nvPr>
            <p:ph idx="1"/>
          </p:nvPr>
        </p:nvSpPr>
        <p:spPr>
          <a:xfrm>
            <a:off x="1141412" y="1796142"/>
            <a:ext cx="9905999" cy="4596493"/>
          </a:xfrm>
        </p:spPr>
        <p:txBody>
          <a:bodyPr>
            <a:normAutofit fontScale="92500" lnSpcReduction="20000"/>
          </a:bodyPr>
          <a:lstStyle/>
          <a:p>
            <a:r>
              <a:rPr lang="en-US" dirty="0"/>
              <a:t>Contract term:  Five-year initial term with five one-year renewal options (or any combination of the renewal periods).</a:t>
            </a:r>
          </a:p>
          <a:p>
            <a:r>
              <a:rPr lang="en-US" dirty="0"/>
              <a:t>RFP included requirements of National Capital Region</a:t>
            </a:r>
          </a:p>
          <a:p>
            <a:r>
              <a:rPr lang="en-US" dirty="0"/>
              <a:t>Page 12-13 of RFP, Section 28 Use of Contract by Other Public Bodies:  Included cooperative procurement language to extend the contract, with the authorization of the Contractor, to other public bodies, or public agencies or institutions of the United States to permit their use of the contract at the same prices and terms of the contract with allowance for adding terms and conditions required by statue, ordinances, and regulations of the participating public body.</a:t>
            </a:r>
          </a:p>
          <a:p>
            <a:r>
              <a:rPr lang="en-US" dirty="0"/>
              <a:t>Page 4 of RFP, Section 7 Cost Proposal Instructions, Paragraph 7.3:  Included language to allow scope expansion to include PSAPs in the State of Maryland and the Commonwealth of VA.</a:t>
            </a:r>
          </a:p>
        </p:txBody>
      </p:sp>
    </p:spTree>
    <p:extLst>
      <p:ext uri="{BB962C8B-B14F-4D97-AF65-F5344CB8AC3E}">
        <p14:creationId xmlns:p14="http://schemas.microsoft.com/office/powerpoint/2010/main" val="1996184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Questions</a:t>
            </a:r>
          </a:p>
        </p:txBody>
      </p:sp>
      <p:sp>
        <p:nvSpPr>
          <p:cNvPr id="3" name="Content Placeholder 2"/>
          <p:cNvSpPr>
            <a:spLocks noGrp="1"/>
          </p:cNvSpPr>
          <p:nvPr>
            <p:ph idx="1"/>
          </p:nvPr>
        </p:nvSpPr>
        <p:spPr/>
        <p:txBody>
          <a:bodyPr>
            <a:normAutofit/>
          </a:bodyPr>
          <a:lstStyle/>
          <a:p>
            <a:pPr marL="0" indent="0">
              <a:buNone/>
            </a:pPr>
            <a:r>
              <a:rPr lang="en-US" sz="2000" dirty="0"/>
              <a:t>Jamie Pun</a:t>
            </a:r>
          </a:p>
          <a:p>
            <a:pPr marL="0" indent="0">
              <a:spcBef>
                <a:spcPts val="0"/>
              </a:spcBef>
              <a:buNone/>
            </a:pPr>
            <a:r>
              <a:rPr lang="en-US" sz="2000" dirty="0"/>
              <a:t>Contract Specialist II</a:t>
            </a:r>
          </a:p>
          <a:p>
            <a:pPr marL="0" indent="0">
              <a:spcBef>
                <a:spcPts val="0"/>
              </a:spcBef>
              <a:buNone/>
            </a:pPr>
            <a:r>
              <a:rPr lang="en-US" sz="2000" dirty="0"/>
              <a:t>Fairfax County</a:t>
            </a:r>
          </a:p>
          <a:p>
            <a:pPr marL="0" indent="0">
              <a:spcBef>
                <a:spcPts val="0"/>
              </a:spcBef>
              <a:buNone/>
            </a:pPr>
            <a:r>
              <a:rPr lang="en-US" sz="2000" dirty="0"/>
              <a:t>Department of Procurement and Material Management </a:t>
            </a:r>
          </a:p>
          <a:p>
            <a:pPr marL="0" indent="0">
              <a:spcBef>
                <a:spcPts val="0"/>
              </a:spcBef>
              <a:buNone/>
            </a:pPr>
            <a:r>
              <a:rPr lang="en-US" sz="2000" dirty="0"/>
              <a:t>12000 Government Center Parkway, Suite 427</a:t>
            </a:r>
          </a:p>
          <a:p>
            <a:pPr marL="0" indent="0">
              <a:spcBef>
                <a:spcPts val="0"/>
              </a:spcBef>
              <a:buNone/>
            </a:pPr>
            <a:r>
              <a:rPr lang="en-US" sz="2000" dirty="0"/>
              <a:t>Fairfax, VA  22035</a:t>
            </a:r>
          </a:p>
          <a:p>
            <a:pPr marL="0" indent="0">
              <a:spcBef>
                <a:spcPts val="0"/>
              </a:spcBef>
              <a:buNone/>
            </a:pPr>
            <a:r>
              <a:rPr lang="en-US" sz="2000" dirty="0"/>
              <a:t>P:  (703) 324-3653</a:t>
            </a:r>
          </a:p>
          <a:p>
            <a:pPr marL="0" indent="0">
              <a:spcBef>
                <a:spcPts val="0"/>
              </a:spcBef>
              <a:buNone/>
            </a:pPr>
            <a:r>
              <a:rPr lang="en-US" sz="2000" dirty="0"/>
              <a:t>Email:  Jamie.Pun@fairfaxcounty.gov</a:t>
            </a:r>
          </a:p>
          <a:p>
            <a:endParaRPr lang="en-US" dirty="0"/>
          </a:p>
        </p:txBody>
      </p:sp>
    </p:spTree>
    <p:extLst>
      <p:ext uri="{BB962C8B-B14F-4D97-AF65-F5344CB8AC3E}">
        <p14:creationId xmlns:p14="http://schemas.microsoft.com/office/powerpoint/2010/main" val="16499468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154</TotalTime>
  <Words>220</Words>
  <Application>Microsoft Office PowerPoint</Application>
  <PresentationFormat>Widescreen</PresentationFormat>
  <Paragraphs>25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Trebuchet MS</vt:lpstr>
      <vt:lpstr>Tw Cen MT</vt:lpstr>
      <vt:lpstr>Circuit</vt:lpstr>
      <vt:lpstr>Fairfax County Contract 4400007825 Next generation 911 Esinet and core services</vt:lpstr>
      <vt:lpstr>Solicitation &amp; selection process</vt:lpstr>
      <vt:lpstr>Cooperative procurement</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Fairfax County Contract 4400007825</dc:title>
  <dc:creator>Pun, Jamie</dc:creator>
  <cp:lastModifiedBy>Pun, Jamie</cp:lastModifiedBy>
  <cp:revision>11</cp:revision>
  <dcterms:created xsi:type="dcterms:W3CDTF">2018-04-17T15:54:00Z</dcterms:created>
  <dcterms:modified xsi:type="dcterms:W3CDTF">2018-04-17T18:36:14Z</dcterms:modified>
</cp:coreProperties>
</file>